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4" r:id="rId3"/>
    <p:sldId id="265" r:id="rId4"/>
    <p:sldId id="266" r:id="rId5"/>
    <p:sldId id="267" r:id="rId6"/>
    <p:sldId id="258" r:id="rId7"/>
    <p:sldId id="274" r:id="rId8"/>
    <p:sldId id="259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8"/>
  <c:chart>
    <c:title>
      <c:layout/>
      <c:spPr>
        <a:solidFill>
          <a:schemeClr val="accent6">
            <a:lumMod val="75000"/>
          </a:schemeClr>
        </a:solidFill>
      </c:spPr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Abatecimiento de agua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Hoja1!$A$2:$A$5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3850000</c:v>
                </c:pt>
                <c:pt idx="1">
                  <c:v>3550000</c:v>
                </c:pt>
                <c:pt idx="2">
                  <c:v>3220000</c:v>
                </c:pt>
                <c:pt idx="3">
                  <c:v>2900000</c:v>
                </c:pt>
              </c:numCache>
            </c:numRef>
          </c:val>
        </c:ser>
        <c:dLbls>
          <c:showVal val="1"/>
        </c:dLbls>
        <c:shape val="cylinder"/>
        <c:axId val="73753344"/>
        <c:axId val="73754880"/>
        <c:axId val="0"/>
      </c:bar3DChart>
      <c:catAx>
        <c:axId val="73753344"/>
        <c:scaling>
          <c:orientation val="minMax"/>
        </c:scaling>
        <c:axPos val="b"/>
        <c:tickLblPos val="nextTo"/>
        <c:crossAx val="73754880"/>
        <c:crosses val="autoZero"/>
        <c:auto val="1"/>
        <c:lblAlgn val="ctr"/>
        <c:lblOffset val="100"/>
      </c:catAx>
      <c:valAx>
        <c:axId val="73754880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73753344"/>
        <c:crosses val="autoZero"/>
        <c:crossBetween val="between"/>
      </c:valAx>
    </c:plotArea>
    <c:plotVisOnly val="1"/>
    <c:dispBlanksAs val="gap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600" i="1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8"/>
  <c:chart>
    <c:title>
      <c:layout/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Tonelaje Setasa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howVal val="1"/>
          </c:dLbls>
          <c:cat>
            <c:strRef>
              <c:f>Hoja1!$A$2:$A$5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5509</c:v>
                </c:pt>
                <c:pt idx="1">
                  <c:v>4874</c:v>
                </c:pt>
                <c:pt idx="2">
                  <c:v>5628.9699999999993</c:v>
                </c:pt>
                <c:pt idx="3">
                  <c:v>5972.7700000000013</c:v>
                </c:pt>
              </c:numCache>
            </c:numRef>
          </c:val>
        </c:ser>
        <c:shape val="cylinder"/>
        <c:axId val="73848320"/>
        <c:axId val="73849856"/>
        <c:axId val="0"/>
      </c:bar3DChart>
      <c:catAx>
        <c:axId val="73848320"/>
        <c:scaling>
          <c:orientation val="minMax"/>
        </c:scaling>
        <c:axPos val="b"/>
        <c:tickLblPos val="nextTo"/>
        <c:crossAx val="73849856"/>
        <c:crosses val="autoZero"/>
        <c:auto val="1"/>
        <c:lblAlgn val="ctr"/>
        <c:lblOffset val="100"/>
      </c:catAx>
      <c:valAx>
        <c:axId val="73849856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73848320"/>
        <c:crosses val="autoZero"/>
        <c:crossBetween val="between"/>
      </c:valAx>
    </c:plotArea>
    <c:plotVisOnly val="1"/>
    <c:dispBlanksAs val="gap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600" i="1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Servicio de Recoleccion 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</c:spPr>
          </c:dPt>
          <c:dLbls>
            <c:showVal val="1"/>
            <c:showLeaderLines val="1"/>
          </c:dLbls>
          <c:cat>
            <c:strRef>
              <c:f>Hoja1!$A$2:$A$5</c:f>
              <c:strCache>
                <c:ptCount val="4"/>
                <c:pt idx="0">
                  <c:v>No pasa</c:v>
                </c:pt>
                <c:pt idx="1">
                  <c:v>Pasa 1 Vez</c:v>
                </c:pt>
                <c:pt idx="2">
                  <c:v>Pasa 2 veces</c:v>
                </c:pt>
                <c:pt idx="3">
                  <c:v>Pasa 3 veces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20</c:v>
                </c:pt>
                <c:pt idx="2">
                  <c:v>64</c:v>
                </c:pt>
                <c:pt idx="3">
                  <c:v>53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600" i="1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Servicio de recoleccion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Lbls>
            <c:showVal val="1"/>
            <c:showLeaderLines val="1"/>
          </c:dLbls>
          <c:cat>
            <c:strRef>
              <c:f>Hoja1!$A$2:$A$5</c:f>
              <c:strCache>
                <c:ptCount val="4"/>
                <c:pt idx="0">
                  <c:v>Excelente</c:v>
                </c:pt>
                <c:pt idx="1">
                  <c:v>Bueno</c:v>
                </c:pt>
                <c:pt idx="2">
                  <c:v>Regular </c:v>
                </c:pt>
                <c:pt idx="3">
                  <c:v>Malo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30</c:v>
                </c:pt>
                <c:pt idx="1">
                  <c:v>75</c:v>
                </c:pt>
                <c:pt idx="2">
                  <c:v>30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600" i="1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2"/>
  <c:chart>
    <c:title>
      <c:tx>
        <c:rich>
          <a:bodyPr/>
          <a:lstStyle/>
          <a:p>
            <a:pPr>
              <a:defRPr/>
            </a:pPr>
            <a:r>
              <a:rPr lang="en-US"/>
              <a:t>Hectáreas Deshierbadas</a:t>
            </a:r>
          </a:p>
        </c:rich>
      </c:tx>
      <c:layout>
        <c:manualLayout>
          <c:xMode val="edge"/>
          <c:yMode val="edge"/>
          <c:x val="0.18341778885187177"/>
          <c:y val="7.6094692342716083E-2"/>
        </c:manualLayout>
      </c:layout>
    </c:title>
    <c:plotArea>
      <c:layout/>
      <c:lineChart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Deshierbe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60</c:v>
                </c:pt>
                <c:pt idx="1">
                  <c:v>41</c:v>
                </c:pt>
                <c:pt idx="2">
                  <c:v>67</c:v>
                </c:pt>
                <c:pt idx="3">
                  <c:v>77.790000000000006</c:v>
                </c:pt>
              </c:numCache>
            </c:numRef>
          </c:val>
        </c:ser>
        <c:dLbls>
          <c:showVal val="1"/>
        </c:dLbls>
        <c:marker val="1"/>
        <c:axId val="77843072"/>
        <c:axId val="77853056"/>
      </c:lineChart>
      <c:catAx>
        <c:axId val="77843072"/>
        <c:scaling>
          <c:orientation val="minMax"/>
        </c:scaling>
        <c:axPos val="b"/>
        <c:tickLblPos val="nextTo"/>
        <c:crossAx val="77853056"/>
        <c:crosses val="autoZero"/>
        <c:auto val="1"/>
        <c:lblAlgn val="ctr"/>
        <c:lblOffset val="100"/>
      </c:catAx>
      <c:valAx>
        <c:axId val="77853056"/>
        <c:scaling>
          <c:orientation val="minMax"/>
        </c:scaling>
        <c:axPos val="l"/>
        <c:minorGridlines/>
        <c:numFmt formatCode="General" sourceLinked="1"/>
        <c:tickLblPos val="nextTo"/>
        <c:crossAx val="77843072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600" i="1"/>
      </a:pPr>
      <a:endParaRPr lang="es-MX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2"/>
  <c:chart>
    <c:title>
      <c:tx>
        <c:rich>
          <a:bodyPr/>
          <a:lstStyle/>
          <a:p>
            <a:pPr>
              <a:defRPr/>
            </a:pPr>
            <a:r>
              <a:rPr lang="en-US"/>
              <a:t>Áreas Atendidas</a:t>
            </a:r>
          </a:p>
        </c:rich>
      </c:tx>
      <c:layout>
        <c:manualLayout>
          <c:xMode val="edge"/>
          <c:yMode val="edge"/>
          <c:x val="0.26133481289560706"/>
          <c:y val="8.6348601984537976E-2"/>
        </c:manualLayout>
      </c:layout>
    </c:title>
    <c:plotArea>
      <c:layout/>
      <c:lineChart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Deshierbe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163</c:v>
                </c:pt>
                <c:pt idx="1">
                  <c:v>219</c:v>
                </c:pt>
                <c:pt idx="2">
                  <c:v>136</c:v>
                </c:pt>
                <c:pt idx="3">
                  <c:v>293</c:v>
                </c:pt>
              </c:numCache>
            </c:numRef>
          </c:val>
        </c:ser>
        <c:dLbls>
          <c:showVal val="1"/>
        </c:dLbls>
        <c:marker val="1"/>
        <c:axId val="78020608"/>
        <c:axId val="78022144"/>
      </c:lineChart>
      <c:catAx>
        <c:axId val="78020608"/>
        <c:scaling>
          <c:orientation val="minMax"/>
        </c:scaling>
        <c:axPos val="b"/>
        <c:tickLblPos val="nextTo"/>
        <c:crossAx val="78022144"/>
        <c:crosses val="autoZero"/>
        <c:auto val="1"/>
        <c:lblAlgn val="ctr"/>
        <c:lblOffset val="100"/>
      </c:catAx>
      <c:valAx>
        <c:axId val="78022144"/>
        <c:scaling>
          <c:orientation val="minMax"/>
        </c:scaling>
        <c:axPos val="l"/>
        <c:minorGridlines/>
        <c:numFmt formatCode="General" sourceLinked="1"/>
        <c:tickLblPos val="nextTo"/>
        <c:crossAx val="78020608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600" i="1"/>
      </a:pPr>
      <a:endParaRPr lang="es-MX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2"/>
  <c:chart>
    <c:title>
      <c:tx>
        <c:rich>
          <a:bodyPr/>
          <a:lstStyle/>
          <a:p>
            <a:pPr>
              <a:defRPr/>
            </a:pPr>
            <a:r>
              <a:rPr lang="en-US"/>
              <a:t>Colonias Atendidas</a:t>
            </a:r>
          </a:p>
        </c:rich>
      </c:tx>
      <c:layout>
        <c:manualLayout>
          <c:xMode val="edge"/>
          <c:yMode val="edge"/>
          <c:x val="0.22706449262285541"/>
          <c:y val="8.4117593200462179E-2"/>
        </c:manualLayout>
      </c:layout>
    </c:title>
    <c:plotArea>
      <c:layout/>
      <c:lineChart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40</c:v>
                </c:pt>
                <c:pt idx="1">
                  <c:v>24</c:v>
                </c:pt>
                <c:pt idx="2">
                  <c:v>26</c:v>
                </c:pt>
                <c:pt idx="3">
                  <c:v>31</c:v>
                </c:pt>
              </c:numCache>
            </c:numRef>
          </c:val>
        </c:ser>
        <c:dLbls>
          <c:showVal val="1"/>
        </c:dLbls>
        <c:marker val="1"/>
        <c:axId val="79456896"/>
        <c:axId val="79475456"/>
      </c:lineChart>
      <c:catAx>
        <c:axId val="79456896"/>
        <c:scaling>
          <c:orientation val="minMax"/>
        </c:scaling>
        <c:axPos val="b"/>
        <c:tickLblPos val="nextTo"/>
        <c:crossAx val="79475456"/>
        <c:crosses val="autoZero"/>
        <c:auto val="1"/>
        <c:lblAlgn val="ctr"/>
        <c:lblOffset val="100"/>
      </c:catAx>
      <c:valAx>
        <c:axId val="79475456"/>
        <c:scaling>
          <c:orientation val="minMax"/>
        </c:scaling>
        <c:axPos val="l"/>
        <c:majorGridlines/>
        <c:minorGridlines/>
        <c:numFmt formatCode="General" sourceLinked="1"/>
        <c:tickLblPos val="nextTo"/>
        <c:crossAx val="79456896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600" i="1"/>
      </a:pPr>
      <a:endParaRPr lang="es-MX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9B75D-EDB6-44A8-95DB-1B4F078E86C0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F23A6-7B18-45D7-917B-2899565A12E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3241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2BDA-B4C8-404A-AEA2-D39D74228963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F23A6-7B18-45D7-917B-2899565A12E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88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F23A6-7B18-45D7-917B-2899565A12E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4756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5224-C674-4E09-B75A-9C92852E7505}" type="datetimeFigureOut">
              <a:rPr lang="es-ES" smtClean="0"/>
              <a:pPr/>
              <a:t>28/05/2015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1.xlsx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Hoja_de_c_lculo_de_Microsoft_Office_Excel10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8640" y="282339"/>
            <a:ext cx="786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Mensual, Abril 2015</a:t>
            </a:r>
          </a:p>
        </p:txBody>
      </p:sp>
      <p:pic>
        <p:nvPicPr>
          <p:cNvPr id="1026" name="Picture 2" descr="C:\Users\García\Documents\Logo y Video\Logo Secretarí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355" y="1415322"/>
            <a:ext cx="5348933" cy="352584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 rot="16200000">
            <a:off x="-1532648" y="3369248"/>
            <a:ext cx="4235573" cy="49244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i="1" dirty="0" smtClean="0"/>
              <a:t>Información  pública, ajena  a  cualquier  partido  político. Queda prohibido su uso para fines distintos. </a:t>
            </a:r>
            <a:endParaRPr lang="es-MX" sz="1300" dirty="0"/>
          </a:p>
        </p:txBody>
      </p:sp>
      <p:sp>
        <p:nvSpPr>
          <p:cNvPr id="8" name="CuadroTexto 3"/>
          <p:cNvSpPr txBox="1"/>
          <p:nvPr/>
        </p:nvSpPr>
        <p:spPr>
          <a:xfrm>
            <a:off x="1979712" y="5085184"/>
            <a:ext cx="49263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Administración 2012-2015</a:t>
            </a:r>
          </a:p>
          <a:p>
            <a:pPr algn="ctr"/>
            <a:r>
              <a:rPr lang="en-US" sz="3000" b="1" i="1" dirty="0" smtClean="0">
                <a:latin typeface="Brush Script MT" pitchFamily="66" charset="0"/>
                <a:cs typeface="Arial" panose="020B0604020202020204" pitchFamily="34" charset="0"/>
              </a:rPr>
              <a:t>Distintivo de Progreso!</a:t>
            </a:r>
            <a:endParaRPr lang="es-ES" sz="3000" b="1" i="1" dirty="0">
              <a:latin typeface="Brush Script MT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044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0452321"/>
              </p:ext>
            </p:extLst>
          </p:nvPr>
        </p:nvGraphicFramePr>
        <p:xfrm>
          <a:off x="0" y="1340768"/>
          <a:ext cx="9144001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1"/>
                <a:gridCol w="1143000"/>
                <a:gridCol w="1524000"/>
                <a:gridCol w="1295400"/>
                <a:gridCol w="1219200"/>
                <a:gridCol w="1371600"/>
              </a:tblGrid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Clasificación</a:t>
                      </a:r>
                      <a:endParaRPr lang="es-MX"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  <a:endParaRPr lang="es-MX"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Febrero</a:t>
                      </a:r>
                      <a:endParaRPr lang="es-MX"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lang="es-MX"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  <a:endParaRPr lang="es-MX"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TOTALES</a:t>
                      </a:r>
                      <a:endParaRPr lang="es-MX"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Folio</a:t>
                      </a:r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</a:t>
                      </a:r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 Folio</a:t>
                      </a:r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</a:t>
                      </a:r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1,287</a:t>
                      </a:r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  <a:endParaRPr lang="es-MX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</a:t>
                      </a:r>
                      <a:endParaRPr lang="es-MX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</a:t>
                      </a:r>
                      <a:endParaRPr lang="es-MX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  <a:endParaRPr lang="es-MX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1,793</a:t>
                      </a:r>
                      <a:endParaRPr lang="es-MX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/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Colonias Atendidas</a:t>
                      </a:r>
                      <a:endParaRPr lang="es-MX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s-MX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s-MX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s-MX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s-MX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  <a:endParaRPr lang="es-MX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339752" y="692696"/>
            <a:ext cx="439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Control de Reportes Atendidos en el Mes</a:t>
            </a:r>
            <a:endParaRPr lang="es-MX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5942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Usuario002\Desktop\Jorge 2015\alumbrado\27 ene heroe de nacozari\DSCF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5365" y="4664521"/>
            <a:ext cx="2133153" cy="157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uario002\Desktop\Jorge 2015\alumbrado\27 ene heroe de nacozari\DSCF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5020" y="4664521"/>
            <a:ext cx="2216444" cy="154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Usuario002\Desktop\Jorge 2015\alumbrado\27 ene heroe de nacozari\DSCF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1464" y="3212976"/>
            <a:ext cx="2097053" cy="154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C:\Users\Usuario002\Desktop\Jorge 2015\alumbrado\27 ene heroe de nacozari\DSCF0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5020" y="3212976"/>
            <a:ext cx="2216444" cy="154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3"/>
          <p:cNvSpPr txBox="1"/>
          <p:nvPr/>
        </p:nvSpPr>
        <p:spPr>
          <a:xfrm>
            <a:off x="178038" y="6258560"/>
            <a:ext cx="867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220072" y="451086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Reportes Atendidos 16 y 17 de Abril</a:t>
            </a:r>
            <a:endParaRPr lang="es-MX" b="1" i="1" dirty="0"/>
          </a:p>
        </p:txBody>
      </p:sp>
    </p:spTree>
    <p:extLst>
      <p:ext uri="{BB962C8B-B14F-4D97-AF65-F5344CB8AC3E}">
        <p14:creationId xmlns="" xmlns:p14="http://schemas.microsoft.com/office/powerpoint/2010/main" val="42311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462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03848" y="692696"/>
            <a:ext cx="292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Trabajo Relevante del Mes</a:t>
            </a:r>
            <a:endParaRPr lang="es-MX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34870082"/>
              </p:ext>
            </p:extLst>
          </p:nvPr>
        </p:nvGraphicFramePr>
        <p:xfrm>
          <a:off x="-684584" y="765175"/>
          <a:ext cx="9828584" cy="1636713"/>
        </p:xfrm>
        <a:graphic>
          <a:graphicData uri="http://schemas.openxmlformats.org/presentationml/2006/ole">
            <p:oleObj spid="_x0000_s2199" name="Hoja de cálculo" r:id="rId3" imgW="11591801" imgH="1733513" progId="Excel.Sheet.12">
              <p:embed/>
            </p:oleObj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248" y="1917032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916832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917032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4000" y="1917032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11760" y="3501008"/>
            <a:ext cx="89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PROXIMAS COLONIAS A CAMBIAR LAS LAMPARAS A LED </a:t>
            </a:r>
            <a:endParaRPr lang="es-MX" sz="2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2410454"/>
              </p:ext>
            </p:extLst>
          </p:nvPr>
        </p:nvGraphicFramePr>
        <p:xfrm>
          <a:off x="2339752" y="3861048"/>
          <a:ext cx="46805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Coahuila</a:t>
                      </a:r>
                      <a:endParaRPr lang="es-MX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Héroe de Nacozari (Tres</a:t>
                      </a:r>
                      <a:r>
                        <a:rPr lang="es-MX" sz="12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Sectores)</a:t>
                      </a:r>
                      <a:endParaRPr lang="es-MX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Salvador Chávez</a:t>
                      </a:r>
                      <a:endParaRPr lang="es-MX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Jardines de la Silla (Campestre Residencial)</a:t>
                      </a:r>
                      <a:endParaRPr lang="es-MX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Bosques de San Pedro</a:t>
                      </a:r>
                      <a:endParaRPr lang="es-MX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 Kristal (Tres Sectores)</a:t>
                      </a:r>
                      <a:endParaRPr lang="es-MX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Ex. Hacienda el Rosario</a:t>
                      </a:r>
                      <a:endParaRPr lang="es-MX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Gardenias 4to Sector</a:t>
                      </a:r>
                      <a:endParaRPr lang="es-MX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CuadroTexto 3"/>
          <p:cNvSpPr txBox="1"/>
          <p:nvPr/>
        </p:nvSpPr>
        <p:spPr>
          <a:xfrm>
            <a:off x="178038" y="6258560"/>
            <a:ext cx="867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699792" y="31316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Trabajos Realizados el 20 de Abril</a:t>
            </a:r>
            <a:endParaRPr lang="es-MX" b="1" i="1" dirty="0"/>
          </a:p>
        </p:txBody>
      </p:sp>
    </p:spTree>
    <p:extLst>
      <p:ext uri="{BB962C8B-B14F-4D97-AF65-F5344CB8AC3E}">
        <p14:creationId xmlns="" xmlns:p14="http://schemas.microsoft.com/office/powerpoint/2010/main" val="19246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Mantenimiento Público</a:t>
            </a:r>
            <a:endParaRPr lang="es-ES" sz="4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9012775"/>
              </p:ext>
            </p:extLst>
          </p:nvPr>
        </p:nvGraphicFramePr>
        <p:xfrm>
          <a:off x="0" y="2060848"/>
          <a:ext cx="9144004" cy="3267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6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Colonia</a:t>
                      </a:r>
                      <a:endParaRPr lang="es-MX" sz="16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</a:t>
                      </a:r>
                      <a:endParaRPr lang="es-MX" sz="16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Toldos </a:t>
                      </a:r>
                      <a:endParaRPr lang="es-MX" sz="16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Escenarios</a:t>
                      </a:r>
                      <a:endParaRPr lang="es-MX" sz="16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19041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 Municipal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MX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prospera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41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Recreativo</a:t>
                      </a:r>
                      <a:r>
                        <a:rPr lang="es-MX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Magdalena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41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 Municipal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MX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prospera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41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Fracc. Valle Real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Consagración</a:t>
                      </a:r>
                      <a:r>
                        <a:rPr lang="es-MX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religiosa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41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 Municipal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MX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prospera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41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Auditorio</a:t>
                      </a:r>
                      <a:r>
                        <a:rPr lang="es-MX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Municipal 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Feria</a:t>
                      </a:r>
                      <a:r>
                        <a:rPr lang="es-MX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libro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MX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pódium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214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 Municipal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MX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prospera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41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Auditorio</a:t>
                      </a:r>
                      <a:r>
                        <a:rPr lang="es-MX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Municipal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</a:t>
                      </a:r>
                      <a:r>
                        <a:rPr lang="es-MX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niño</a:t>
                      </a:r>
                      <a:endParaRPr lang="es-MX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                                                        </a:t>
                      </a:r>
                      <a:endParaRPr lang="es-MX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MX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inflables</a:t>
                      </a:r>
                      <a:r>
                        <a:rPr lang="es-MX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s-MX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843540" y="663079"/>
            <a:ext cx="553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Instalación de Toldos, Pódium, Inflables y Estructura</a:t>
            </a:r>
            <a:endParaRPr lang="es-MX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845" y="5445224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NOTA</a:t>
            </a:r>
            <a:r>
              <a:rPr lang="es-ES" i="1" dirty="0" smtClean="0"/>
              <a:t>: Actualmente se encuentran suspendidas las Actividades del proyecto de Integración Ecológica (INTECO).</a:t>
            </a:r>
            <a:endParaRPr lang="es-MX" i="1" dirty="0"/>
          </a:p>
        </p:txBody>
      </p:sp>
      <p:sp>
        <p:nvSpPr>
          <p:cNvPr id="6" name="CuadroTexto 3"/>
          <p:cNvSpPr txBox="1"/>
          <p:nvPr/>
        </p:nvSpPr>
        <p:spPr>
          <a:xfrm>
            <a:off x="178038" y="6258560"/>
            <a:ext cx="867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69107" y="1628800"/>
            <a:ext cx="272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Actividades del mes</a:t>
            </a:r>
            <a:endParaRPr lang="es-MX" sz="2400" b="1" dirty="0"/>
          </a:p>
        </p:txBody>
      </p:sp>
    </p:spTree>
    <p:extLst>
      <p:ext uri="{BB962C8B-B14F-4D97-AF65-F5344CB8AC3E}">
        <p14:creationId xmlns="" xmlns:p14="http://schemas.microsoft.com/office/powerpoint/2010/main" val="27493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lmacen\Desktop\mtto. feb\Nueva carpeta\20150206-0008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1772817"/>
            <a:ext cx="9077814" cy="3888432"/>
          </a:xfrm>
          <a:prstGeom prst="rect">
            <a:avLst/>
          </a:prstGeom>
          <a:noFill/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9207147"/>
              </p:ext>
            </p:extLst>
          </p:nvPr>
        </p:nvGraphicFramePr>
        <p:xfrm>
          <a:off x="0" y="1268760"/>
          <a:ext cx="9144000" cy="439248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73355"/>
                <a:gridCol w="1422581"/>
                <a:gridCol w="1019196"/>
                <a:gridCol w="1009299"/>
                <a:gridCol w="917545"/>
                <a:gridCol w="1059048"/>
                <a:gridCol w="1142976"/>
              </a:tblGrid>
              <a:tr h="50977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1" u="none" strike="noStrike" dirty="0">
                          <a:solidFill>
                            <a:schemeClr val="tx1"/>
                          </a:solidFill>
                        </a:rPr>
                        <a:t>Acción </a:t>
                      </a:r>
                      <a:r>
                        <a:rPr lang="es-MX" sz="1400" b="1" i="1" u="none" strike="noStrike" dirty="0" smtClean="0">
                          <a:solidFill>
                            <a:schemeClr val="tx1"/>
                          </a:solidFill>
                        </a:rPr>
                        <a:t>Realizada</a:t>
                      </a:r>
                      <a:endParaRPr lang="es-MX" sz="14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1" u="none" strike="noStrike" dirty="0">
                          <a:solidFill>
                            <a:schemeClr val="tx1"/>
                          </a:solidFill>
                        </a:rPr>
                        <a:t>Colonia</a:t>
                      </a:r>
                      <a:endParaRPr lang="es-MX" sz="14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Avance</a:t>
                      </a:r>
                      <a:endParaRPr lang="es-MX" sz="14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Medida</a:t>
                      </a:r>
                      <a:endParaRPr lang="es-MX" sz="14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1" u="none" strike="noStrike" dirty="0">
                          <a:solidFill>
                            <a:schemeClr val="tx1"/>
                          </a:solidFill>
                        </a:rPr>
                        <a:t>Tiempo</a:t>
                      </a:r>
                      <a:endParaRPr lang="es-MX" sz="14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Beneficio</a:t>
                      </a:r>
                      <a:endParaRPr lang="es-MX" sz="14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Equipo utilizado</a:t>
                      </a:r>
                      <a:endParaRPr lang="es-MX" sz="14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05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Limpieza</a:t>
                      </a:r>
                      <a:r>
                        <a:rPr lang="es-MX" sz="1400" b="0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áreas verdes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Los Encinos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80 %</a:t>
                      </a:r>
                      <a:endParaRPr lang="es-MX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  <a:r>
                        <a:rPr lang="es-MX" sz="1100" b="0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m2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14  días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350 familias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</a:t>
                      </a:r>
                      <a:r>
                        <a:rPr lang="es-MX" sz="1100" b="0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Camiones retro moto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7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Programa</a:t>
                      </a:r>
                      <a:r>
                        <a:rPr lang="es-MX" sz="1400" b="0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limpieza semanal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Tiradero</a:t>
                      </a:r>
                      <a:r>
                        <a:rPr lang="es-MX" sz="1100" b="0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La Esperanza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100 % </a:t>
                      </a:r>
                      <a:endParaRPr lang="es-MX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150.5 toneladas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9 días</a:t>
                      </a:r>
                      <a:endParaRPr lang="es-MX" sz="1100" b="0" i="1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300 familias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retro y 4 camiones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Deslave de arroyo y retiro de</a:t>
                      </a:r>
                      <a:r>
                        <a:rPr lang="es-MX" sz="1400" b="0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escombro </a:t>
                      </a:r>
                      <a:endParaRPr lang="es-MX" sz="1400" b="0" i="1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 de Septiembre 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  <a:endParaRPr lang="es-MX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1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350 m2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8 días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250 familias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Moto 1</a:t>
                      </a:r>
                      <a:r>
                        <a:rPr lang="es-MX" sz="1100" b="0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camión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4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Retiro</a:t>
                      </a:r>
                      <a:r>
                        <a:rPr lang="es-MX" sz="1400" b="0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escombro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Pedregal de Santa</a:t>
                      </a:r>
                      <a:r>
                        <a:rPr lang="es-MX" sz="1400" b="0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Mónica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100 %</a:t>
                      </a:r>
                      <a:endParaRPr lang="es-MX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  <a:r>
                        <a:rPr lang="es-MX" sz="1100" b="0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m2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s-MX" sz="1100" b="0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día</a:t>
                      </a:r>
                      <a:endParaRPr lang="es-MX" sz="1100" b="0" i="1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 familias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Moto  1 camión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4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Haciendo zanja para salida de agua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i="1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s-MX" sz="14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Mirador</a:t>
                      </a:r>
                      <a:r>
                        <a:rPr lang="es-MX" sz="1400" b="0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la Montaña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100 %</a:t>
                      </a:r>
                      <a:endParaRPr lang="es-MX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  <a:r>
                        <a:rPr lang="es-MX" sz="1100" b="0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m2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s-MX" sz="1100" b="0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día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150 familias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moto</a:t>
                      </a:r>
                      <a:endParaRPr lang="es-MX" sz="11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Limpieza área verde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Santa Mónica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100 %</a:t>
                      </a:r>
                      <a:endParaRPr lang="es-MX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  <a:r>
                        <a:rPr lang="es-MX" sz="1200" b="0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m2</a:t>
                      </a:r>
                      <a:endParaRPr lang="es-MX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 día</a:t>
                      </a:r>
                      <a:endParaRPr lang="es-MX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 familias</a:t>
                      </a:r>
                      <a:endParaRPr lang="es-MX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moto</a:t>
                      </a:r>
                      <a:endParaRPr lang="es-MX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 viajes</a:t>
                      </a:r>
                      <a:r>
                        <a:rPr lang="es-MX" sz="1400" b="0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material del rio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Arroyo</a:t>
                      </a:r>
                      <a:r>
                        <a:rPr lang="es-MX" sz="1400" b="0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Jardines de la Silla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100 %</a:t>
                      </a:r>
                      <a:endParaRPr lang="es-MX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 m2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1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1 día</a:t>
                      </a:r>
                      <a:endParaRPr lang="es-MX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  <a:r>
                        <a:rPr lang="es-MX" sz="1200" b="0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familias</a:t>
                      </a:r>
                      <a:endParaRPr lang="es-MX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Retro  1 camión</a:t>
                      </a:r>
                      <a:endParaRPr lang="es-MX" sz="12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Mantenimiento Público</a:t>
            </a:r>
            <a:endParaRPr lang="es-ES" sz="4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27784" y="683404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Acciones Realizadas con Maquinaria</a:t>
            </a:r>
            <a:endParaRPr lang="es-MX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178038" y="6258560"/>
            <a:ext cx="867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9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2958075"/>
              </p:ext>
            </p:extLst>
          </p:nvPr>
        </p:nvGraphicFramePr>
        <p:xfrm>
          <a:off x="-36512" y="1340768"/>
          <a:ext cx="9144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4320480"/>
                <a:gridCol w="2231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Colonia</a:t>
                      </a:r>
                      <a:endParaRPr lang="es-MX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Instalación/fabricación</a:t>
                      </a:r>
                      <a:r>
                        <a:rPr lang="es-MX" b="1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juegos y construcción de bordos</a:t>
                      </a:r>
                      <a:endParaRPr lang="es-MX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Beneficios</a:t>
                      </a:r>
                      <a:endParaRPr lang="es-MX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Real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columpio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familias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Puertos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Columpio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familias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Zirándaro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columpio  1 sube y baja  y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rueda c/sillas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 familias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Lomas 3 sector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columpios 1 sube  y baja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  familias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Villas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San Francisco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columpio 1 sube y baja  y 1 pasamanos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  familias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Balcones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Zirándaro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bordos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  familias</a:t>
                      </a:r>
                      <a:endParaRPr lang="es-MX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Mantenimiento Público</a:t>
            </a:r>
            <a:endParaRPr lang="es-ES" sz="4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31479" y="692696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I</a:t>
            </a:r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nstalación de Juegos y Construcción de bordos</a:t>
            </a:r>
            <a:endParaRPr lang="es-MX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8" descr="C:\Users\Almacen\Desktop\ABRIL\Juarez\Foto0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559" y="4167232"/>
            <a:ext cx="2442698" cy="214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C:\Users\Almacen\Desktop\ABRIL\Juarez\Foto0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675" y="4167232"/>
            <a:ext cx="2309830" cy="214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C:\Users\Almacen\Desktop\ABRIL\Juarez\Foto0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0279" y="4167232"/>
            <a:ext cx="2448272" cy="214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C:\Users\Almacen\Desktop\ABRIL\Juarez\Foto2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489" y="4167232"/>
            <a:ext cx="2410031" cy="214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3"/>
          <p:cNvSpPr txBox="1"/>
          <p:nvPr/>
        </p:nvSpPr>
        <p:spPr>
          <a:xfrm>
            <a:off x="178038" y="6258560"/>
            <a:ext cx="867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7504" y="5354052"/>
            <a:ext cx="2017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   Villas de San Francisco 27 de Abril</a:t>
            </a:r>
            <a:endParaRPr lang="es-MX" b="1" i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55776" y="5354052"/>
            <a:ext cx="2017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  Villas de San Francisco 27 de Abril</a:t>
            </a:r>
            <a:endParaRPr lang="es-MX" b="1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858558" y="5354052"/>
            <a:ext cx="2017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   Villas de San Francisco 27 de Abril</a:t>
            </a:r>
            <a:endParaRPr lang="es-MX" b="1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164288" y="5301208"/>
            <a:ext cx="2017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Balcones de Zirándaro 27 de Abril</a:t>
            </a:r>
            <a:endParaRPr lang="es-MX" b="1" i="1" dirty="0"/>
          </a:p>
        </p:txBody>
      </p:sp>
    </p:spTree>
    <p:extLst>
      <p:ext uri="{BB962C8B-B14F-4D97-AF65-F5344CB8AC3E}">
        <p14:creationId xmlns="" xmlns:p14="http://schemas.microsoft.com/office/powerpoint/2010/main" val="42011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470272" y="1314341"/>
            <a:ext cx="2638232" cy="35548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Colonias atendidas: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Lomas del Sol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Las Carmelitas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Héctor Caballero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Esperanza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San Antonio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Hda San Antonio 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San Mateo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Hda La Escondida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Burócratas de Gpe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Monte Kristal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Bosques de San Pedro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10 de Mayo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Maestranza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Mirador de la Montaña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Valles 2º Sector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Charco Azul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Ejido Calderón</a:t>
            </a:r>
            <a:endParaRPr lang="es-ES" sz="12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3568" y="2546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83768" y="6834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Pipas</a:t>
            </a:r>
            <a:endParaRPr lang="es-MX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="" xmlns:p14="http://schemas.microsoft.com/office/powerpoint/2010/main" val="3384954317"/>
              </p:ext>
            </p:extLst>
          </p:nvPr>
        </p:nvGraphicFramePr>
        <p:xfrm>
          <a:off x="228175" y="122513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Jose\Downloads\IMG_20150430_104957823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5286388"/>
            <a:ext cx="3347864" cy="167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Usuario\Escritorio\fotos jorge\pipa en los valles\IMG_1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5482" y="5286388"/>
            <a:ext cx="3214710" cy="167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uario\Escritorio\fotos jorge\pipa en los valles\IMG_10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286388"/>
            <a:ext cx="3000364" cy="167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-72008" y="6311061"/>
            <a:ext cx="315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Quinta Las Sabinas 9 de Abril</a:t>
            </a:r>
            <a:endParaRPr lang="es-MX" b="1" i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445522" y="6444044"/>
            <a:ext cx="249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Los Valles 9 de Abril</a:t>
            </a:r>
            <a:endParaRPr lang="es-MX" b="1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72200" y="623905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Bosques de San Pedro 10 de Abril</a:t>
            </a:r>
            <a:endParaRPr lang="es-MX" b="1" i="1" dirty="0"/>
          </a:p>
        </p:txBody>
      </p:sp>
    </p:spTree>
    <p:extLst>
      <p:ext uri="{BB962C8B-B14F-4D97-AF65-F5344CB8AC3E}">
        <p14:creationId xmlns="" xmlns:p14="http://schemas.microsoft.com/office/powerpoint/2010/main" val="16543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3533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="" xmlns:p14="http://schemas.microsoft.com/office/powerpoint/2010/main" val="2253386628"/>
              </p:ext>
            </p:extLst>
          </p:nvPr>
        </p:nvGraphicFramePr>
        <p:xfrm>
          <a:off x="0" y="1268760"/>
          <a:ext cx="44279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="" xmlns:p14="http://schemas.microsoft.com/office/powerpoint/2010/main" val="3539442758"/>
              </p:ext>
            </p:extLst>
          </p:nvPr>
        </p:nvGraphicFramePr>
        <p:xfrm>
          <a:off x="4734272" y="1268760"/>
          <a:ext cx="44097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339752" y="6834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Recolección </a:t>
            </a:r>
            <a:endParaRPr lang="es-MX" i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C:\Users\Jose\Downloads\IMG_20150430_1126137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4876592"/>
            <a:ext cx="3168352" cy="208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Jose\Downloads\IMG_20150430_1118222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2280" y="4876592"/>
            <a:ext cx="3587912" cy="208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Jose\Downloads\IMG_20150430_1127008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869160"/>
            <a:ext cx="32758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CuadroTexto"/>
          <p:cNvSpPr txBox="1"/>
          <p:nvPr/>
        </p:nvSpPr>
        <p:spPr>
          <a:xfrm>
            <a:off x="395536" y="631106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La Esperanza 21 de Abril</a:t>
            </a:r>
            <a:endParaRPr lang="es-MX" b="1" i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707904" y="631106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La Esperanza 21 de Abril</a:t>
            </a:r>
            <a:endParaRPr lang="es-MX" b="1" i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660232" y="623731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La Esperanza 21 de Abril</a:t>
            </a:r>
            <a:endParaRPr lang="es-MX" b="1" i="1" dirty="0"/>
          </a:p>
        </p:txBody>
      </p:sp>
    </p:spTree>
    <p:extLst>
      <p:ext uri="{BB962C8B-B14F-4D97-AF65-F5344CB8AC3E}">
        <p14:creationId xmlns="" xmlns:p14="http://schemas.microsoft.com/office/powerpoint/2010/main" val="3698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3533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39752" y="6834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Recolección </a:t>
            </a:r>
            <a:endParaRPr lang="es-MX" i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="" xmlns:p14="http://schemas.microsoft.com/office/powerpoint/2010/main" val="973917901"/>
              </p:ext>
            </p:extLst>
          </p:nvPr>
        </p:nvGraphicFramePr>
        <p:xfrm>
          <a:off x="0" y="1988840"/>
          <a:ext cx="44644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="" xmlns:p14="http://schemas.microsoft.com/office/powerpoint/2010/main" val="249406286"/>
              </p:ext>
            </p:extLst>
          </p:nvPr>
        </p:nvGraphicFramePr>
        <p:xfrm>
          <a:off x="4572000" y="2002520"/>
          <a:ext cx="4572000" cy="329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267744" y="130069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Encuestas en planteles educativos</a:t>
            </a:r>
            <a:endParaRPr lang="es-MX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530120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las 139 encuestas, un </a:t>
            </a:r>
            <a:r>
              <a:rPr lang="es-MX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 dieron comentarios positivos acerca del servicio, pero el restante </a:t>
            </a:r>
            <a:r>
              <a:rPr lang="es-MX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8% </a:t>
            </a:r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los encuestados mencionaron que se solicita dinero.</a:t>
            </a:r>
            <a:endParaRPr lang="es-MX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178038" y="6258560"/>
            <a:ext cx="867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4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83568" y="3533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75656" y="13314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cs typeface="Arial" panose="020B0604020202020204" pitchFamily="34" charset="0"/>
              </a:rPr>
              <a:t>Barrido  Manual</a:t>
            </a:r>
            <a:endParaRPr lang="es-MX" b="1" i="1" dirty="0">
              <a:cs typeface="Arial" panose="020B0604020202020204" pitchFamily="34" charset="0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="" xmlns:p14="http://schemas.microsoft.com/office/powerpoint/2010/main" val="790903233"/>
              </p:ext>
            </p:extLst>
          </p:nvPr>
        </p:nvGraphicFramePr>
        <p:xfrm>
          <a:off x="197768" y="1541016"/>
          <a:ext cx="889248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Jose\Downloads\IMG_20150407_100038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4968552"/>
            <a:ext cx="241176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Jose\Downloads\IMG_20150407_113450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968552"/>
            <a:ext cx="2592288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Jose\Downloads\IMG_20150430_1455262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968552"/>
            <a:ext cx="2627784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Jose\Downloads\IMG_20150408_0853417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2768" y="5013176"/>
            <a:ext cx="233975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35496" y="6237312"/>
            <a:ext cx="210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Charco Azul 16 de Abril	 </a:t>
            </a:r>
            <a:endParaRPr lang="es-MX" b="1" i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339752" y="6237312"/>
            <a:ext cx="19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Villas de San Juan 15 de Abril</a:t>
            </a:r>
            <a:endParaRPr lang="es-MX" b="1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644008" y="631106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16 de Septiembre 18 de Abril </a:t>
            </a:r>
            <a:endParaRPr lang="es-MX" b="1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002016" y="6237312"/>
            <a:ext cx="210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Villas de San José 18 de Abril </a:t>
            </a:r>
            <a:endParaRPr lang="es-MX" b="1" i="1" dirty="0"/>
          </a:p>
        </p:txBody>
      </p:sp>
    </p:spTree>
    <p:extLst>
      <p:ext uri="{BB962C8B-B14F-4D97-AF65-F5344CB8AC3E}">
        <p14:creationId xmlns="" xmlns:p14="http://schemas.microsoft.com/office/powerpoint/2010/main" val="9733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43608" y="76470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</a:rPr>
              <a:t>Áreas Atendidas y Hectáreas deshierbadas.</a:t>
            </a:r>
            <a:endParaRPr lang="es-MX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="" xmlns:p14="http://schemas.microsoft.com/office/powerpoint/2010/main" val="2129960624"/>
              </p:ext>
            </p:extLst>
          </p:nvPr>
        </p:nvGraphicFramePr>
        <p:xfrm>
          <a:off x="4139952" y="1412776"/>
          <a:ext cx="4104456" cy="305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="" xmlns:p14="http://schemas.microsoft.com/office/powerpoint/2010/main" val="1463841702"/>
              </p:ext>
            </p:extLst>
          </p:nvPr>
        </p:nvGraphicFramePr>
        <p:xfrm>
          <a:off x="0" y="1556792"/>
          <a:ext cx="4104456" cy="287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547409"/>
              </p:ext>
            </p:extLst>
          </p:nvPr>
        </p:nvGraphicFramePr>
        <p:xfrm>
          <a:off x="4320481" y="4487520"/>
          <a:ext cx="463807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9364"/>
                <a:gridCol w="1653683"/>
                <a:gridCol w="12450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Ave. Principales (Mts2)</a:t>
                      </a:r>
                      <a:endParaRPr lang="es-MX" sz="105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Colonias (Mts2)</a:t>
                      </a:r>
                      <a:endParaRPr lang="es-MX" sz="105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05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197,107</a:t>
                      </a:r>
                      <a:endParaRPr lang="es-MX" sz="105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582,156</a:t>
                      </a:r>
                      <a:endParaRPr lang="es-MX" sz="105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779,263</a:t>
                      </a:r>
                      <a:endParaRPr lang="es-MX" sz="105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5124150"/>
              </p:ext>
            </p:extLst>
          </p:nvPr>
        </p:nvGraphicFramePr>
        <p:xfrm>
          <a:off x="4248473" y="5380300"/>
          <a:ext cx="4860031" cy="7129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5575"/>
                <a:gridCol w="936104"/>
                <a:gridCol w="1080120"/>
                <a:gridCol w="792088"/>
                <a:gridCol w="1296144"/>
              </a:tblGrid>
              <a:tr h="461536">
                <a:tc>
                  <a:txBody>
                    <a:bodyPr/>
                    <a:lstStyle/>
                    <a:p>
                      <a:pPr algn="ctr"/>
                      <a:r>
                        <a:rPr lang="es-MX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Plazas</a:t>
                      </a:r>
                      <a:endParaRPr lang="es-MX" sz="105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Camellones</a:t>
                      </a:r>
                      <a:endParaRPr lang="es-MX" sz="10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 Verdes</a:t>
                      </a:r>
                      <a:endParaRPr lang="es-MX" sz="105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Laterales</a:t>
                      </a:r>
                      <a:endParaRPr lang="es-MX" sz="105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Jardín</a:t>
                      </a:r>
                      <a:r>
                        <a:rPr lang="es-ES" sz="105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niños </a:t>
                      </a:r>
                      <a:endParaRPr lang="es-MX" sz="105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32">
                <a:tc>
                  <a:txBody>
                    <a:bodyPr/>
                    <a:lstStyle/>
                    <a:p>
                      <a:pPr algn="ctr"/>
                      <a:r>
                        <a:rPr lang="es-ES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s-MX" sz="105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es-MX" sz="105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MX" sz="105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MX" sz="105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05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6768476"/>
              </p:ext>
            </p:extLst>
          </p:nvPr>
        </p:nvGraphicFramePr>
        <p:xfrm>
          <a:off x="924672" y="5279608"/>
          <a:ext cx="3143272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15716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 (Mtrs)</a:t>
                      </a:r>
                      <a:endParaRPr lang="es-MX" sz="105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 (Mtrs)</a:t>
                      </a:r>
                      <a:endParaRPr lang="es-MX" sz="105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675,871</a:t>
                      </a:r>
                      <a:endParaRPr lang="es-MX" sz="105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779,263</a:t>
                      </a:r>
                      <a:endParaRPr lang="es-MX" sz="105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Dirección de Parques</a:t>
            </a:r>
            <a:endParaRPr lang="es-ES" sz="4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adroTexto 3"/>
          <p:cNvSpPr txBox="1"/>
          <p:nvPr/>
        </p:nvSpPr>
        <p:spPr>
          <a:xfrm>
            <a:off x="178038" y="6258560"/>
            <a:ext cx="867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660232" y="2924944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*29.5 hectáreas Abril 2014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839639" y="3501008"/>
            <a:ext cx="4052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48 Hectáreas más de servicio vs año anterior.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3573016"/>
            <a:ext cx="3325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Mas áreas atendidas vs mes anterior.</a:t>
            </a:r>
            <a:endParaRPr lang="es-MX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729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="" xmlns:p14="http://schemas.microsoft.com/office/powerpoint/2010/main" val="839442900"/>
              </p:ext>
            </p:extLst>
          </p:nvPr>
        </p:nvGraphicFramePr>
        <p:xfrm>
          <a:off x="-26508" y="990020"/>
          <a:ext cx="45720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2671422"/>
              </p:ext>
            </p:extLst>
          </p:nvPr>
        </p:nvGraphicFramePr>
        <p:xfrm>
          <a:off x="6456775" y="1272664"/>
          <a:ext cx="2651728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Fertilización </a:t>
                      </a:r>
                      <a:r>
                        <a:rPr lang="es-MX" sz="1400" b="1" i="1" dirty="0" err="1" smtClean="0">
                          <a:solidFill>
                            <a:schemeClr val="tx1"/>
                          </a:solidFill>
                        </a:rPr>
                        <a:t>Carr</a:t>
                      </a:r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. Reynosa</a:t>
                      </a:r>
                    </a:p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 (Centra-La</a:t>
                      </a:r>
                      <a:r>
                        <a:rPr lang="es-MX" sz="1400" b="1" i="1" baseline="0" dirty="0" smtClean="0">
                          <a:solidFill>
                            <a:schemeClr val="tx1"/>
                          </a:solidFill>
                        </a:rPr>
                        <a:t> Coahuila)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198 Palmas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392 Cenizos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40 Magueyes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6 Yucas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2 Encinos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Dirección de Parques</a:t>
            </a:r>
            <a:endParaRPr lang="es-ES" sz="4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178038" y="6258560"/>
            <a:ext cx="867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Documents and Settings\Usuario\Escritorio\JORGE (FOTOS)\ABRIL 2015\13 abr las quintas\DSC_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641" y="3616374"/>
            <a:ext cx="3411502" cy="168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Usuario\Escritorio\JORGE (FOTOS)\ABRIL 2015\27 abr valle real\DSC_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2" y="3564602"/>
            <a:ext cx="3240361" cy="173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251520" y="4787860"/>
            <a:ext cx="261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Valle Real 23 de Abril </a:t>
            </a:r>
            <a:endParaRPr lang="es-MX" b="1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179909" y="4787860"/>
            <a:ext cx="290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Las Quintas 14 de Abril  </a:t>
            </a:r>
            <a:endParaRPr lang="es-MX" b="1" i="1" dirty="0"/>
          </a:p>
        </p:txBody>
      </p:sp>
      <p:pic>
        <p:nvPicPr>
          <p:cNvPr id="11" name="Picture 3" descr="C:\Documents and Settings\Usuario\Escritorio\JORGE (FOTOS)\ABRIL 2015\27 abr monte verde\DSC_0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3" y="3702328"/>
            <a:ext cx="2952328" cy="159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CuadroTexto"/>
          <p:cNvSpPr txBox="1"/>
          <p:nvPr/>
        </p:nvSpPr>
        <p:spPr>
          <a:xfrm>
            <a:off x="6583745" y="4787860"/>
            <a:ext cx="251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Monte Verde 27 Abril </a:t>
            </a:r>
            <a:endParaRPr lang="es-MX" b="1" i="1" dirty="0"/>
          </a:p>
        </p:txBody>
      </p:sp>
      <p:pic>
        <p:nvPicPr>
          <p:cNvPr id="13" name="Picture 4" descr="C:\Documents and Settings\Usuario\Escritorio\JORGE (FOTOS)\ABRIL 2015\28 abr camellon ppal.-veneno\DSC_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8522" y="5252485"/>
            <a:ext cx="3240362" cy="170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CuadroTexto"/>
          <p:cNvSpPr txBox="1"/>
          <p:nvPr/>
        </p:nvSpPr>
        <p:spPr>
          <a:xfrm>
            <a:off x="1" y="5949280"/>
            <a:ext cx="2964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Fertilización de camellones en Av. Principal 28 de Abril </a:t>
            </a:r>
            <a:endParaRPr lang="es-MX" b="1" i="1" dirty="0"/>
          </a:p>
        </p:txBody>
      </p:sp>
      <p:pic>
        <p:nvPicPr>
          <p:cNvPr id="15" name="Picture 5" descr="C:\Documents and Settings\Usuario\Escritorio\JORGE (FOTOS)\ABRIL 2015\27 abr paseo andaluz\DSC_00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8862" y="5274505"/>
            <a:ext cx="3505346" cy="1682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15 CuadroTexto"/>
          <p:cNvSpPr txBox="1"/>
          <p:nvPr/>
        </p:nvSpPr>
        <p:spPr>
          <a:xfrm>
            <a:off x="3131840" y="644404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Paseo Andaluz 28 de Abril </a:t>
            </a:r>
            <a:endParaRPr lang="es-MX" b="1" i="1" dirty="0"/>
          </a:p>
        </p:txBody>
      </p:sp>
      <p:pic>
        <p:nvPicPr>
          <p:cNvPr id="17" name="Picture 6" descr="C:\Documents and Settings\Usuario\Escritorio\JORGE (FOTOS)\ABRIL 2015\27 abr gardenias\DSC_00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1533" y="5265216"/>
            <a:ext cx="3020987" cy="169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17 CuadroTexto"/>
          <p:cNvSpPr txBox="1"/>
          <p:nvPr/>
        </p:nvSpPr>
        <p:spPr>
          <a:xfrm>
            <a:off x="6456775" y="6342119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Gardenias 27 de Abril </a:t>
            </a:r>
            <a:endParaRPr lang="es-MX" b="1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755576" y="69269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</a:rPr>
              <a:t>Colonias atendidas, programa de fertilización y evidencia fotográfica.</a:t>
            </a:r>
            <a:endParaRPr lang="es-MX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355976" y="1844824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dirty="0" smtClean="0"/>
              <a:t>En el mes de </a:t>
            </a:r>
            <a:r>
              <a:rPr lang="es-MX" sz="1200" b="1" u="sng" dirty="0" smtClean="0"/>
              <a:t>Abril 2014 </a:t>
            </a:r>
            <a:r>
              <a:rPr lang="es-MX" sz="1200" dirty="0" smtClean="0"/>
              <a:t>se atendieron 37 Colonias, eso indica que en el </a:t>
            </a:r>
            <a:r>
              <a:rPr lang="es-MX" sz="1200" b="1" u="sng" dirty="0" smtClean="0"/>
              <a:t>Abril 2015</a:t>
            </a:r>
            <a:r>
              <a:rPr lang="es-MX" sz="1200" b="1" dirty="0" smtClean="0"/>
              <a:t> </a:t>
            </a:r>
            <a:r>
              <a:rPr lang="es-MX" sz="1200" dirty="0" smtClean="0"/>
              <a:t>se atendieron menos colonias pero con mas extensión en sus áreas verdes y plazas.</a:t>
            </a:r>
            <a:endParaRPr lang="es-MX" sz="1200" dirty="0"/>
          </a:p>
        </p:txBody>
      </p:sp>
    </p:spTree>
    <p:extLst>
      <p:ext uri="{BB962C8B-B14F-4D97-AF65-F5344CB8AC3E}">
        <p14:creationId xmlns="" xmlns:p14="http://schemas.microsoft.com/office/powerpoint/2010/main" val="10426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/>
          <p:nvPr/>
        </p:nvSpPr>
        <p:spPr>
          <a:xfrm>
            <a:off x="971600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</a:rPr>
              <a:t>Sistema de Riego, Colonias Atendidas y evidencia Fotográfica. 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1423550"/>
              </p:ext>
            </p:extLst>
          </p:nvPr>
        </p:nvGraphicFramePr>
        <p:xfrm>
          <a:off x="179512" y="2767957"/>
          <a:ext cx="2232248" cy="3265280"/>
        </p:xfrm>
        <a:graphic>
          <a:graphicData uri="http://schemas.openxmlformats.org/drawingml/2006/table">
            <a:tbl>
              <a:tblPr/>
              <a:tblGrid>
                <a:gridCol w="2232248"/>
              </a:tblGrid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Bosques de San Pedro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Ex. Hacienda el Rosario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Fomerrey 131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Frac.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Las Lomas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Gardenias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Hacienda Santa Lucia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Hacienda Real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Hacienda San José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Héctor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Caballero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Héroe de Nacozari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Infonavit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Benito Juárez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Las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Quintas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Los Laureles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Los Naranjos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Monte Verde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0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Paseo el Sabinal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895608"/>
              </p:ext>
            </p:extLst>
          </p:nvPr>
        </p:nvGraphicFramePr>
        <p:xfrm>
          <a:off x="2483768" y="2780928"/>
          <a:ext cx="1682666" cy="3240360"/>
        </p:xfrm>
        <a:graphic>
          <a:graphicData uri="http://schemas.openxmlformats.org/drawingml/2006/table">
            <a:tbl>
              <a:tblPr/>
              <a:tblGrid>
                <a:gridCol w="166687"/>
                <a:gridCol w="1515979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 Esmeralda</a:t>
                      </a:r>
                      <a:endParaRPr lang="es-MX" sz="105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de San José</a:t>
                      </a:r>
                      <a:endParaRPr lang="es-MX" sz="105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u="none" strike="noStrike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</a:t>
                      </a:r>
                      <a:r>
                        <a:rPr lang="es-ES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Miguelito </a:t>
                      </a:r>
                      <a:endParaRPr lang="es-MX" sz="105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Fe </a:t>
                      </a:r>
                      <a:endParaRPr lang="es-MX" sz="105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Sierra</a:t>
                      </a:r>
                      <a:r>
                        <a:rPr lang="es-ES" sz="105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Vista </a:t>
                      </a:r>
                      <a:endParaRPr lang="es-MX" sz="105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</a:t>
                      </a:r>
                      <a:r>
                        <a:rPr lang="es-ES" sz="105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virrey</a:t>
                      </a:r>
                      <a:endParaRPr lang="es-MX" sz="105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</a:t>
                      </a:r>
                      <a:r>
                        <a:rPr lang="es-ES" sz="105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Real </a:t>
                      </a:r>
                      <a:endParaRPr lang="es-MX" sz="105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Villas</a:t>
                      </a:r>
                      <a:r>
                        <a:rPr lang="es-ES" sz="105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Hacienda </a:t>
                      </a:r>
                      <a:endParaRPr lang="es-MX" sz="105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Villas</a:t>
                      </a:r>
                      <a:r>
                        <a:rPr lang="es-ES" sz="105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Oriente </a:t>
                      </a:r>
                      <a:endParaRPr lang="es-MX" sz="105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Villas de San José </a:t>
                      </a:r>
                      <a:endParaRPr lang="es-MX" sz="105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u="none" strike="noStrike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Portal</a:t>
                      </a:r>
                      <a:r>
                        <a:rPr lang="es-ES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Juárez 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Villas</a:t>
                      </a:r>
                      <a:r>
                        <a:rPr lang="es-ES" sz="105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San Juan </a:t>
                      </a:r>
                      <a:endParaRPr lang="es-MX" sz="105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Rinconadas de San Juan </a:t>
                      </a:r>
                      <a:endParaRPr lang="es-MX" sz="105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</a:t>
                      </a:r>
                      <a:r>
                        <a:rPr lang="es-ES" sz="105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Lomas</a:t>
                      </a:r>
                      <a:endParaRPr lang="es-MX" sz="105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Jardines de Villa Juárez</a:t>
                      </a:r>
                      <a:endParaRPr lang="es-MX" sz="105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539552" y="2398121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Colonias Atendidas 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7540830"/>
              </p:ext>
            </p:extLst>
          </p:nvPr>
        </p:nvGraphicFramePr>
        <p:xfrm>
          <a:off x="35496" y="1106930"/>
          <a:ext cx="9073009" cy="1235034"/>
        </p:xfrm>
        <a:graphic>
          <a:graphicData uri="http://schemas.openxmlformats.org/drawingml/2006/table">
            <a:tbl>
              <a:tblPr/>
              <a:tblGrid>
                <a:gridCol w="1087375"/>
                <a:gridCol w="1385194"/>
                <a:gridCol w="1572193"/>
                <a:gridCol w="3573795"/>
                <a:gridCol w="1454452"/>
              </a:tblGrid>
              <a:tr h="29509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de Riego </a:t>
                      </a:r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(Abril)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423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 a </a:t>
                      </a:r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lugares (</a:t>
                      </a: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Riego</a:t>
                      </a:r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Árboles </a:t>
                      </a: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regados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de riego Semanal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Litros Regados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975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plazas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camellones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programación Semanal</a:t>
                      </a:r>
                      <a:r>
                        <a:rPr lang="es-ES" sz="14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cada lugar son 2 frecuencias. 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312,000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2" descr="C:\Documents and Settings\Usuario\Escritorio\JORGE (FOTOS)\ABRIL 2015\13 abr eloy cavazos\DSC_0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47006"/>
            <a:ext cx="2497541" cy="1634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Documents and Settings\Usuario\Escritorio\JORGE (FOTOS)\ABRIL 2015\13 abr eloy cavazos\DSC_0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928439"/>
            <a:ext cx="2304256" cy="165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5" descr="C:\Documents and Settings\Usuario\Escritorio\JORGE (FOTOS)\ABRIL 2015\15 abril eloy  cavazos (forestacion)\DSC_0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0723" y="4577547"/>
            <a:ext cx="2425533" cy="169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C:\Documents and Settings\Usuario\Escritorio\JORGE (FOTOS)\ABRIL 2015\15 abril eloy  cavazos (forestacion)\DSC_00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577547"/>
            <a:ext cx="2304256" cy="163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20 CuadroTexto"/>
          <p:cNvSpPr txBox="1"/>
          <p:nvPr/>
        </p:nvSpPr>
        <p:spPr>
          <a:xfrm>
            <a:off x="4355976" y="269962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Av.  Eloy Cavazos, deshierbe y forestación </a:t>
            </a:r>
            <a:endParaRPr lang="es-MX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57158" y="6237312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chemeClr val="accent6">
                    <a:lumMod val="75000"/>
                  </a:schemeClr>
                </a:solidFill>
              </a:rPr>
              <a:t>NOTA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ES" i="1" dirty="0" smtClean="0">
                <a:solidFill>
                  <a:schemeClr val="accent6">
                    <a:lumMod val="75000"/>
                  </a:schemeClr>
                </a:solidFill>
              </a:rPr>
              <a:t>Debido a las constantes lluvias, las actividades de riego bajaron un 80% en el mes. 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Dirección de Parques</a:t>
            </a:r>
            <a:endParaRPr lang="es-ES" sz="4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716016" y="46531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16-Abril-2015 </a:t>
            </a:r>
            <a:endParaRPr lang="es-MX" b="1" i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092280" y="46531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16-Abril-2015 </a:t>
            </a:r>
            <a:endParaRPr lang="es-MX" b="1" i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716016" y="41397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16-Abril-2015 </a:t>
            </a:r>
            <a:endParaRPr lang="es-MX" b="1" i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092280" y="41490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16-Abril-2015 </a:t>
            </a:r>
            <a:endParaRPr lang="es-MX" b="1" i="1" dirty="0"/>
          </a:p>
        </p:txBody>
      </p:sp>
    </p:spTree>
    <p:extLst>
      <p:ext uri="{BB962C8B-B14F-4D97-AF65-F5344CB8AC3E}">
        <p14:creationId xmlns="" xmlns:p14="http://schemas.microsoft.com/office/powerpoint/2010/main" val="4065009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25677" y="692696"/>
            <a:ext cx="538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Mantenimiento de Luz Vapor de Sodio en Colonias</a:t>
            </a:r>
            <a:endParaRPr lang="es-MX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45234615"/>
              </p:ext>
            </p:extLst>
          </p:nvPr>
        </p:nvGraphicFramePr>
        <p:xfrm>
          <a:off x="0" y="1934964"/>
          <a:ext cx="9109075" cy="2574156"/>
        </p:xfrm>
        <a:graphic>
          <a:graphicData uri="http://schemas.openxmlformats.org/presentationml/2006/ole">
            <p:oleObj spid="_x0000_s1186" name="Hoja de cálculo" r:id="rId4" imgW="10172722" imgH="2276350" progId="Excel.Sheet.12">
              <p:embed/>
            </p:oleObj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0376028"/>
              </p:ext>
            </p:extLst>
          </p:nvPr>
        </p:nvGraphicFramePr>
        <p:xfrm>
          <a:off x="-1" y="4973184"/>
          <a:ext cx="9108505" cy="1048104"/>
        </p:xfrm>
        <a:graphic>
          <a:graphicData uri="http://schemas.openxmlformats.org/drawingml/2006/table">
            <a:tbl>
              <a:tblPr/>
              <a:tblGrid>
                <a:gridCol w="1161687"/>
                <a:gridCol w="502044"/>
                <a:gridCol w="430323"/>
                <a:gridCol w="430323"/>
                <a:gridCol w="391440"/>
                <a:gridCol w="684368"/>
                <a:gridCol w="573764"/>
                <a:gridCol w="502044"/>
                <a:gridCol w="430323"/>
                <a:gridCol w="573764"/>
                <a:gridCol w="573764"/>
                <a:gridCol w="564225"/>
                <a:gridCol w="569010"/>
                <a:gridCol w="372895"/>
                <a:gridCol w="615621"/>
                <a:gridCol w="374307"/>
                <a:gridCol w="358603"/>
              </a:tblGrid>
              <a:tr h="2741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 100 Watts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 50 Watts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 30 Watts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 54 Watts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Lámpara Reubicada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Reflector 400 Watts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Foco 400 Watts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Foco 100 Watts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Balastro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Fotocelda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Fotocelda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Contactor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Mts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Arbotante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Brazo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Cinta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227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12,885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FEBRERO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2,593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8,205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8,822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TOTALES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1,334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32,505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508675" y="4509120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Comportamiento Mensual</a:t>
            </a:r>
            <a:endParaRPr lang="es-MX" sz="24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178038" y="6258560"/>
            <a:ext cx="867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46493" y="1311151"/>
            <a:ext cx="631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Resumen de Mantenimiento e iluminación</a:t>
            </a:r>
            <a:endParaRPr lang="es-MX" sz="24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21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7043</TotalTime>
  <Words>1204</Words>
  <Application>Microsoft Office PowerPoint</Application>
  <PresentationFormat>Presentación en pantalla (4:3)</PresentationFormat>
  <Paragraphs>447</Paragraphs>
  <Slides>14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luis michel</cp:lastModifiedBy>
  <cp:revision>366</cp:revision>
  <dcterms:created xsi:type="dcterms:W3CDTF">2015-01-28T16:07:59Z</dcterms:created>
  <dcterms:modified xsi:type="dcterms:W3CDTF">2015-05-28T22:46:14Z</dcterms:modified>
</cp:coreProperties>
</file>